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975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943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7750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414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2095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0933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2397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70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822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167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517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504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627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417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731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297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7000">
              <a:srgbClr val="F2FAE3"/>
            </a:gs>
            <a:gs pos="0">
              <a:schemeClr val="accent1">
                <a:lumMod val="0"/>
                <a:lumOff val="100000"/>
                <a:alpha val="0"/>
              </a:schemeClr>
            </a:gs>
            <a:gs pos="19000">
              <a:srgbClr val="F5FCE8"/>
            </a:gs>
            <a:gs pos="5000">
              <a:srgbClr val="F6FCEA"/>
            </a:gs>
            <a:gs pos="6000">
              <a:srgbClr val="F7FCED"/>
            </a:gs>
            <a:gs pos="11000">
              <a:srgbClr val="F4FBE6"/>
            </a:gs>
            <a:gs pos="0">
              <a:srgbClr val="E4F3C3">
                <a:lumMod val="0"/>
                <a:lumOff val="100000"/>
              </a:srgbClr>
            </a:gs>
            <a:gs pos="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1A1CC-C87F-49B2-9FBB-E917A19CF2EC}" type="datetimeFigureOut">
              <a:rPr lang="sk-SK" smtClean="0"/>
              <a:t>26. 1. 2023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C8FBB0-566F-4EAA-BCEA-A44DFB2116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552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  <p:sldLayoutId id="2147483964" r:id="rId14"/>
    <p:sldLayoutId id="2147483965" r:id="rId15"/>
    <p:sldLayoutId id="21474839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ojastredna.s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edu.sk/pre-skolsky-rok-20232024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data/att/21948.png" TargetMode="External"/><Relationship Id="rId2" Type="http://schemas.openxmlformats.org/officeDocument/2006/relationships/hyperlink" Target="https://www.youtube.com/watch?v=f9Dcepl0ez0&amp;t=4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icnyportal.iedu.sk/Forms/Show/464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udpap.sk/wp-content/uploads/2022/11/Prakticky-manual-pre-podporu-ziakov-so-SVVP-pri-prechode-na-SS-bezneho-typu.pdf" TargetMode="External"/><Relationship Id="rId2" Type="http://schemas.openxmlformats.org/officeDocument/2006/relationships/hyperlink" Target="https://www.minedu.sk/zoznam-ucebnych-odborov-a-studijnych-odborov-v-ktorych-sa-vyzaduje-zdravotna-sposobilos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edu.sk/data/att/24610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27000">
              <a:srgbClr val="F2FAE3"/>
            </a:gs>
            <a:gs pos="0">
              <a:schemeClr val="accent1">
                <a:lumMod val="0"/>
                <a:lumOff val="100000"/>
                <a:alpha val="0"/>
              </a:schemeClr>
            </a:gs>
            <a:gs pos="19000">
              <a:srgbClr val="F5FCE8"/>
            </a:gs>
            <a:gs pos="5000">
              <a:srgbClr val="F6FCEA"/>
            </a:gs>
            <a:gs pos="6000">
              <a:srgbClr val="F7FCED"/>
            </a:gs>
            <a:gs pos="11000">
              <a:srgbClr val="F4FBE6"/>
            </a:gs>
            <a:gs pos="0">
              <a:srgbClr val="E4F3C3">
                <a:lumMod val="0"/>
                <a:lumOff val="100000"/>
              </a:srgbClr>
            </a:gs>
            <a:gs pos="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9051" y="2138431"/>
            <a:ext cx="7766936" cy="230428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sk-SK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Prijímacie konanie </a:t>
            </a:r>
            <a:br>
              <a:rPr lang="sk-SK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stredné školy 2023</a:t>
            </a:r>
            <a:endParaRPr lang="sk-SK" b="1" cap="sm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848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7956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Podmienky a kritériá prijímacieho konania</a:t>
            </a:r>
            <a:r>
              <a:rPr lang="sk-SK" dirty="0"/>
              <a:t/>
            </a:r>
            <a:br>
              <a:rPr lang="sk-SK" dirty="0"/>
            </a:b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SŠ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zverejnia najneskôr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do 28. 2. 2023</a:t>
            </a:r>
            <a:r>
              <a:rPr lang="sk-SK" sz="1600" dirty="0"/>
              <a:t/>
            </a:r>
            <a:br>
              <a:rPr lang="sk-SK" sz="1600" dirty="0"/>
            </a:br>
            <a:endParaRPr lang="sk-SK" sz="1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467557"/>
            <a:ext cx="8596668" cy="5274066"/>
          </a:xfrm>
        </p:spPr>
        <p:txBody>
          <a:bodyPr>
            <a:noAutofit/>
          </a:bodyPr>
          <a:lstStyle/>
          <a:p>
            <a:pPr lvl="0"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1900" dirty="0" smtClean="0">
                <a:solidFill>
                  <a:schemeClr val="accent2">
                    <a:lumMod val="50000"/>
                  </a:schemeClr>
                </a:solidFill>
              </a:rPr>
              <a:t>§ </a:t>
            </a:r>
            <a:r>
              <a:rPr lang="sk-SK" sz="1900" dirty="0">
                <a:solidFill>
                  <a:schemeClr val="accent2">
                    <a:lumMod val="50000"/>
                  </a:schemeClr>
                </a:solidFill>
              </a:rPr>
              <a:t>66 ods. 8 školského zákona - uchádzačovi, ktorý sa zo závažných dôvodov nemôže zúčastniť na prijímacej skúške v riadnych termínoch, určí riaditeľ </a:t>
            </a:r>
            <a:r>
              <a:rPr lang="sk-SK" sz="1900" dirty="0" smtClean="0">
                <a:solidFill>
                  <a:schemeClr val="accent2">
                    <a:lumMod val="50000"/>
                  </a:schemeClr>
                </a:solidFill>
              </a:rPr>
              <a:t>SŠ </a:t>
            </a:r>
            <a:r>
              <a:rPr lang="sk-SK" sz="1900" b="1" dirty="0">
                <a:solidFill>
                  <a:schemeClr val="accent2">
                    <a:lumMod val="50000"/>
                  </a:schemeClr>
                </a:solidFill>
              </a:rPr>
              <a:t>náhradný termín najneskôr v poslednom týždni </a:t>
            </a:r>
            <a:r>
              <a:rPr lang="sk-SK" sz="1900" b="1" dirty="0" smtClean="0">
                <a:solidFill>
                  <a:schemeClr val="accent2">
                    <a:lumMod val="50000"/>
                  </a:schemeClr>
                </a:solidFill>
              </a:rPr>
              <a:t>augusta</a:t>
            </a:r>
          </a:p>
          <a:p>
            <a:pPr lvl="0"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1900" b="1" dirty="0" smtClean="0">
                <a:solidFill>
                  <a:schemeClr val="accent2">
                    <a:lumMod val="50000"/>
                  </a:schemeClr>
                </a:solidFill>
              </a:rPr>
              <a:t>dôvod </a:t>
            </a:r>
            <a:r>
              <a:rPr lang="sk-SK" sz="1900" b="1" dirty="0">
                <a:solidFill>
                  <a:schemeClr val="accent2">
                    <a:lumMod val="50000"/>
                  </a:schemeClr>
                </a:solidFill>
              </a:rPr>
              <a:t>neúčasti</a:t>
            </a:r>
            <a:r>
              <a:rPr lang="sk-SK" sz="1900" dirty="0">
                <a:solidFill>
                  <a:schemeClr val="accent2">
                    <a:lumMod val="50000"/>
                  </a:schemeClr>
                </a:solidFill>
              </a:rPr>
              <a:t> na prijímacej skúške oznámi uchádzač alebo zákonný zástupca neplnoletého uchádzača riaditeľovi </a:t>
            </a:r>
            <a:r>
              <a:rPr lang="sk-SK" sz="1900" dirty="0" smtClean="0">
                <a:solidFill>
                  <a:schemeClr val="accent2">
                    <a:lumMod val="50000"/>
                  </a:schemeClr>
                </a:solidFill>
              </a:rPr>
              <a:t>SŠ </a:t>
            </a:r>
            <a:r>
              <a:rPr lang="sk-SK" sz="1900" b="1" dirty="0">
                <a:solidFill>
                  <a:schemeClr val="accent2">
                    <a:lumMod val="50000"/>
                  </a:schemeClr>
                </a:solidFill>
              </a:rPr>
              <a:t>najneskôr v deň konania prijímacej </a:t>
            </a:r>
            <a:r>
              <a:rPr lang="sk-SK" sz="1900" b="1" dirty="0" smtClean="0">
                <a:solidFill>
                  <a:schemeClr val="accent2">
                    <a:lumMod val="50000"/>
                  </a:schemeClr>
                </a:solidFill>
              </a:rPr>
              <a:t>skúšky</a:t>
            </a:r>
            <a:r>
              <a:rPr lang="sk-SK" sz="19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sz="1900" dirty="0" smtClean="0">
                <a:solidFill>
                  <a:schemeClr val="accent2">
                    <a:lumMod val="50000"/>
                  </a:schemeClr>
                </a:solidFill>
              </a:rPr>
              <a:t>- riaditeľ SŠ v </a:t>
            </a:r>
            <a:r>
              <a:rPr lang="sk-SK" sz="1900" dirty="0">
                <a:solidFill>
                  <a:schemeClr val="accent2">
                    <a:lumMod val="50000"/>
                  </a:schemeClr>
                </a:solidFill>
              </a:rPr>
              <a:t>takom prípade rezervuje miesto v počte žiakov, ktorých prijíma do prvého ročníka.</a:t>
            </a:r>
          </a:p>
          <a:p>
            <a:pPr lvl="0"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1900" dirty="0">
                <a:solidFill>
                  <a:schemeClr val="accent2">
                    <a:lumMod val="50000"/>
                  </a:schemeClr>
                </a:solidFill>
              </a:rPr>
              <a:t>§ 67 ods. 3 školského zákona – riaditeľ </a:t>
            </a:r>
            <a:r>
              <a:rPr lang="sk-SK" sz="1900" dirty="0" smtClean="0">
                <a:solidFill>
                  <a:schemeClr val="accent2">
                    <a:lumMod val="50000"/>
                  </a:schemeClr>
                </a:solidFill>
              </a:rPr>
              <a:t>SŠ </a:t>
            </a:r>
            <a:r>
              <a:rPr lang="sk-SK" sz="1900" b="1" dirty="0">
                <a:solidFill>
                  <a:schemeClr val="accent2">
                    <a:lumMod val="50000"/>
                  </a:schemeClr>
                </a:solidFill>
              </a:rPr>
              <a:t>prednostne prijme uchádzača, ktorý má zmenenú pracovnú schopnosť</a:t>
            </a:r>
            <a:r>
              <a:rPr lang="sk-SK" sz="1900" dirty="0">
                <a:solidFill>
                  <a:schemeClr val="accent2">
                    <a:lumMod val="50000"/>
                  </a:schemeClr>
                </a:solidFill>
              </a:rPr>
              <a:t>, pred uchádzačmi, ktorí dosiahli rovnaký výsledok prijímacieho konania; to neplatí, ak ide o strednú športovú školu</a:t>
            </a:r>
          </a:p>
          <a:p>
            <a:pPr lvl="0"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1900" b="1" dirty="0">
                <a:solidFill>
                  <a:schemeClr val="accent2">
                    <a:lumMod val="50000"/>
                  </a:schemeClr>
                </a:solidFill>
              </a:rPr>
              <a:t>rozdielové kritériá</a:t>
            </a:r>
            <a:r>
              <a:rPr lang="sk-SK" sz="1900" dirty="0">
                <a:solidFill>
                  <a:schemeClr val="accent2">
                    <a:lumMod val="50000"/>
                  </a:schemeClr>
                </a:solidFill>
              </a:rPr>
              <a:t> pri rovnosti bodov (min. 3), pričom ako prvé </a:t>
            </a:r>
            <a:r>
              <a:rPr lang="sk-SK" sz="1900" dirty="0" smtClean="0">
                <a:solidFill>
                  <a:schemeClr val="accent2">
                    <a:lumMod val="50000"/>
                  </a:schemeClr>
                </a:solidFill>
              </a:rPr>
              <a:t>sa uvádza § </a:t>
            </a:r>
            <a:r>
              <a:rPr lang="sk-SK" sz="1900" dirty="0">
                <a:solidFill>
                  <a:schemeClr val="accent2">
                    <a:lumMod val="50000"/>
                  </a:schemeClr>
                </a:solidFill>
              </a:rPr>
              <a:t>67 ods. </a:t>
            </a:r>
            <a:r>
              <a:rPr lang="sk-SK" sz="1900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pozvánky na prijímacie skúšky musia byť doručené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najneskôr 5 dní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pred termínom ich konania</a:t>
            </a:r>
          </a:p>
          <a:p>
            <a:pPr lvl="0"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endParaRPr lang="sk-SK" sz="19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5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7956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Po prijímacích skúškach</a:t>
            </a:r>
            <a:r>
              <a:rPr lang="sk-SK" sz="16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sk-SK" sz="16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sk-SK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860143"/>
            <a:ext cx="8596668" cy="4552689"/>
          </a:xfrm>
        </p:spPr>
        <p:txBody>
          <a:bodyPr>
            <a:norm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riaditeľ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SŠ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zverejní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na výveske školy a na webovom sídle školy zoznam uchádzačov podľa výsledkov prijímacieho konania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19. mája 2023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          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v čase od 0:00 do 23:59 hod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.)</a:t>
            </a: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iaditeľ  SŠ rozhodne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a odošle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uchádzačovi alebo ZZ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rozhodnutie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o prijatí/neprijatí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najneskôr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v termíne </a:t>
            </a:r>
            <a:r>
              <a:rPr lang="sk-SK" sz="2000" b="1" dirty="0" smtClean="0">
                <a:solidFill>
                  <a:schemeClr val="accent4">
                    <a:lumMod val="50000"/>
                  </a:schemeClr>
                </a:solidFill>
              </a:rPr>
              <a:t>do 19. mája 2023</a:t>
            </a:r>
            <a:endParaRPr lang="sk-SK" sz="20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ak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je žiak prijatý na štúdium,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uchádzač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alebo zákonný zástupca neplnoletého uchádzača najneskôr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do</a:t>
            </a:r>
            <a:r>
              <a:rPr lang="sk-SK" sz="2000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sk-SK" sz="2000" b="1" dirty="0" smtClean="0">
                <a:solidFill>
                  <a:schemeClr val="accent4">
                    <a:lumMod val="50000"/>
                  </a:schemeClr>
                </a:solidFill>
              </a:rPr>
              <a:t>24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. mája 2023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(23:59 hod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.)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písomne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potvrdí strednej škole prijatie na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vzdelávanie,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ostatné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rozhodnutia o prijatí, ktoré sa vzťahujú na školy a odbory vzdelávania uvedené v prihláške na vzdelávanie,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strácajú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platnosť</a:t>
            </a: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endParaRPr lang="sk-SK" sz="20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7956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Po prijímacích skúškach</a:t>
            </a:r>
            <a:r>
              <a:rPr lang="sk-SK" sz="1600" dirty="0"/>
              <a:t/>
            </a:r>
            <a:br>
              <a:rPr lang="sk-SK" sz="1600" dirty="0"/>
            </a:br>
            <a:endParaRPr lang="sk-SK" sz="1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737361"/>
            <a:ext cx="8596668" cy="4675472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ak je žiak neprijatý na štúdium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, môže sa uchádzač alebo zákonný zástupca neplnoletého uchádzača odvolať v lehote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do piatich dní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odo dňa doručenia rozhodnutia</a:t>
            </a:r>
          </a:p>
          <a:p>
            <a:pPr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ak žiak nie je prijatý na štúdium na žiadnej škole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, má možnosť zúčastniť sa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2. kola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 prijímacích skúšok </a:t>
            </a:r>
            <a:r>
              <a:rPr lang="sk-SK" sz="2000" b="1" dirty="0" smtClean="0">
                <a:solidFill>
                  <a:schemeClr val="accent4">
                    <a:lumMod val="50000"/>
                  </a:schemeClr>
                </a:solidFill>
              </a:rPr>
              <a:t>20. júna 2023</a:t>
            </a:r>
            <a:endParaRPr lang="sk-SK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2. kolo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PS vypisujú SŠ, ktoré po prvom kole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nenaplnili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 určený počet žiakov</a:t>
            </a:r>
          </a:p>
          <a:p>
            <a:pPr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ak žiak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nie je prijatý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na štúdium na žiadnej SŠ ani po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2. kole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prijímacích skúšok, o škole, v ktorej bude žiak pokračovať v plnení povinnej školskej dochádzky,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rozhoduje Regionálny úrad školskej správy v Žiline</a:t>
            </a:r>
          </a:p>
        </p:txBody>
      </p:sp>
    </p:spTree>
    <p:extLst>
      <p:ext uri="{BB962C8B-B14F-4D97-AF65-F5344CB8AC3E}">
        <p14:creationId xmlns:p14="http://schemas.microsoft.com/office/powerpoint/2010/main" val="25510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428979"/>
            <a:ext cx="8596668" cy="59195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2400" b="1" dirty="0" smtClean="0">
                <a:solidFill>
                  <a:schemeClr val="accent1">
                    <a:lumMod val="50000"/>
                  </a:schemeClr>
                </a:solidFill>
              </a:rPr>
              <a:t>Ďakujeme za pozornosť.</a:t>
            </a:r>
          </a:p>
          <a:p>
            <a:pPr marL="0" indent="0" algn="ctr">
              <a:buNone/>
            </a:pPr>
            <a:r>
              <a:rPr lang="sk-SK" sz="2400" b="1" dirty="0" smtClean="0">
                <a:solidFill>
                  <a:schemeClr val="accent1">
                    <a:lumMod val="50000"/>
                  </a:schemeClr>
                </a:solidFill>
              </a:rPr>
              <a:t>Prezentácia bude uverejnená na:</a:t>
            </a:r>
          </a:p>
          <a:p>
            <a:pPr marL="0" indent="0" algn="ctr">
              <a:buNone/>
            </a:pPr>
            <a:r>
              <a:rPr lang="sk-SK" sz="2400" b="1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www.mojastredna.sk</a:t>
            </a:r>
            <a:endParaRPr lang="sk-SK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sk-SK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3985" y="523702"/>
            <a:ext cx="2003366" cy="232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587830"/>
            <a:ext cx="8596668" cy="14478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Termíny konania prijímacích skúšok na SŠ pre šk. </a:t>
            </a:r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rok </a:t>
            </a: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2023/2024</a:t>
            </a:r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sk-SK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sz="2200" b="1" dirty="0">
                <a:solidFill>
                  <a:srgbClr val="FFC000"/>
                </a:solidFill>
                <a:hlinkClick r:id="rId2"/>
              </a:rPr>
              <a:t>https://www.minedu.sk/pre-skolsky-rok-20232024</a:t>
            </a:r>
            <a:r>
              <a:rPr lang="sk-SK" sz="2200" b="1" dirty="0" smtClean="0">
                <a:solidFill>
                  <a:srgbClr val="FFC000"/>
                </a:solidFill>
                <a:hlinkClick r:id="rId2"/>
              </a:rPr>
              <a:t>/</a:t>
            </a:r>
            <a:r>
              <a:rPr lang="sk-SK" sz="2200" b="1" dirty="0" smtClean="0">
                <a:solidFill>
                  <a:srgbClr val="FFC000"/>
                </a:solidFill>
              </a:rPr>
              <a:t/>
            </a:r>
            <a:br>
              <a:rPr lang="sk-SK" sz="2200" b="1" dirty="0" smtClean="0">
                <a:solidFill>
                  <a:srgbClr val="FFC000"/>
                </a:solidFill>
              </a:rPr>
            </a:br>
            <a:r>
              <a:rPr lang="sk-SK" sz="2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sk-SK" sz="22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sk-SK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572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sz="2300" b="1" u="sng" dirty="0" smtClean="0"/>
              <a:t>Pre odbory bez overovania ŠSZN (bez talentových skúšok):</a:t>
            </a:r>
          </a:p>
          <a:p>
            <a:pPr marL="0" indent="0">
              <a:buNone/>
            </a:pPr>
            <a:r>
              <a:rPr lang="sk-SK" sz="2300" b="1" dirty="0" smtClean="0">
                <a:solidFill>
                  <a:srgbClr val="00B050"/>
                </a:solidFill>
              </a:rPr>
              <a:t>1. kolo</a:t>
            </a:r>
            <a:r>
              <a:rPr lang="sk-SK" sz="2300" b="1" dirty="0" smtClean="0">
                <a:solidFill>
                  <a:schemeClr val="accent2">
                    <a:lumMod val="75000"/>
                  </a:schemeClr>
                </a:solidFill>
              </a:rPr>
              <a:t>                 </a:t>
            </a:r>
          </a:p>
          <a:p>
            <a:pPr marL="0" indent="0">
              <a:buNone/>
            </a:pPr>
            <a:r>
              <a:rPr lang="sk-SK" sz="2300" b="1" dirty="0" smtClean="0"/>
              <a:t>1. termín:         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4.</a:t>
            </a:r>
            <a:r>
              <a:rPr lang="sk-SK" sz="2300" b="1" dirty="0" smtClean="0"/>
              <a:t> a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5.</a:t>
            </a:r>
            <a:r>
              <a:rPr lang="sk-SK" sz="2300" b="1" dirty="0" smtClean="0"/>
              <a:t> máj 2023     (štvrtok, piatok)</a:t>
            </a:r>
          </a:p>
          <a:p>
            <a:pPr marL="0" indent="0">
              <a:buNone/>
            </a:pPr>
            <a:r>
              <a:rPr lang="sk-SK" sz="2300" b="1" dirty="0" smtClean="0"/>
              <a:t>2. termín:         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9.</a:t>
            </a:r>
            <a:r>
              <a:rPr lang="sk-SK" sz="2300" b="1" dirty="0" smtClean="0"/>
              <a:t> a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10. </a:t>
            </a:r>
            <a:r>
              <a:rPr lang="sk-SK" sz="2300" b="1" dirty="0" smtClean="0"/>
              <a:t>máj 2023    (utorok, streda)</a:t>
            </a:r>
          </a:p>
          <a:p>
            <a:pPr marL="0" indent="0">
              <a:buNone/>
            </a:pPr>
            <a:endParaRPr lang="sk-SK" sz="900" b="1" dirty="0" smtClean="0"/>
          </a:p>
          <a:p>
            <a:pPr marL="0" indent="0">
              <a:buNone/>
            </a:pPr>
            <a:r>
              <a:rPr lang="sk-SK" sz="2300" b="1" u="sng" dirty="0" smtClean="0"/>
              <a:t>Pre odbory s overovaním ŠSZN (s talentovými skúškami):</a:t>
            </a:r>
            <a:r>
              <a:rPr lang="sk-SK" sz="2300" b="1" dirty="0" smtClean="0"/>
              <a:t> </a:t>
            </a:r>
          </a:p>
          <a:p>
            <a:pPr marL="0" indent="0">
              <a:buNone/>
            </a:pPr>
            <a:r>
              <a:rPr lang="sk-SK" sz="2300" b="1" dirty="0" smtClean="0"/>
              <a:t>1. termín:        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2.</a:t>
            </a:r>
            <a:r>
              <a:rPr lang="sk-SK" sz="2300" b="1" dirty="0" smtClean="0"/>
              <a:t> a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3.</a:t>
            </a:r>
            <a:r>
              <a:rPr lang="sk-SK" sz="2300" b="1" dirty="0" smtClean="0"/>
              <a:t> máj a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28. </a:t>
            </a:r>
            <a:r>
              <a:rPr lang="sk-SK" sz="2300" b="1" dirty="0" smtClean="0">
                <a:solidFill>
                  <a:schemeClr val="tx2"/>
                </a:solidFill>
              </a:rPr>
              <a:t>apríl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k-SK" sz="2300" b="1" dirty="0" smtClean="0"/>
              <a:t>2023   (utorok, streda)</a:t>
            </a:r>
          </a:p>
          <a:p>
            <a:pPr marL="0" indent="0">
              <a:buNone/>
            </a:pPr>
            <a:r>
              <a:rPr lang="sk-SK" sz="2300" b="1" dirty="0" smtClean="0"/>
              <a:t>2. termín:        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11.</a:t>
            </a:r>
            <a:r>
              <a:rPr lang="sk-SK" sz="2300" b="1" dirty="0" smtClean="0"/>
              <a:t> </a:t>
            </a:r>
            <a:r>
              <a:rPr lang="sk-SK" sz="2300" b="1" dirty="0"/>
              <a:t>,</a:t>
            </a:r>
            <a:r>
              <a:rPr lang="sk-SK" sz="2300" b="1" dirty="0" smtClean="0"/>
              <a:t>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12.</a:t>
            </a:r>
            <a:r>
              <a:rPr lang="sk-SK" sz="2300" b="1" dirty="0"/>
              <a:t> </a:t>
            </a:r>
            <a:r>
              <a:rPr lang="sk-SK" sz="2300" b="1" dirty="0" smtClean="0"/>
              <a:t> a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15.</a:t>
            </a:r>
            <a:r>
              <a:rPr lang="sk-SK" sz="2300" b="1" dirty="0" smtClean="0"/>
              <a:t> máj     (štvrtok, piatok, pondelok)</a:t>
            </a:r>
          </a:p>
          <a:p>
            <a:pPr marL="0" indent="0">
              <a:buNone/>
            </a:pPr>
            <a:endParaRPr lang="sk-SK" sz="800" b="1" dirty="0" smtClean="0"/>
          </a:p>
          <a:p>
            <a:pPr marL="0" indent="0">
              <a:buNone/>
            </a:pPr>
            <a:r>
              <a:rPr lang="sk-SK" sz="2300" b="1" dirty="0" smtClean="0">
                <a:solidFill>
                  <a:srgbClr val="00B050"/>
                </a:solidFill>
              </a:rPr>
              <a:t>2</a:t>
            </a:r>
            <a:r>
              <a:rPr lang="sk-SK" sz="2300" b="1" dirty="0">
                <a:solidFill>
                  <a:srgbClr val="00B050"/>
                </a:solidFill>
              </a:rPr>
              <a:t>. </a:t>
            </a:r>
            <a:r>
              <a:rPr lang="sk-SK" sz="2300" b="1" dirty="0" smtClean="0">
                <a:solidFill>
                  <a:srgbClr val="00B050"/>
                </a:solidFill>
              </a:rPr>
              <a:t>kolo</a:t>
            </a:r>
            <a:r>
              <a:rPr lang="sk-SK" sz="2300" b="1" dirty="0" smtClean="0">
                <a:solidFill>
                  <a:schemeClr val="accent2"/>
                </a:solidFill>
              </a:rPr>
              <a:t> </a:t>
            </a:r>
            <a:r>
              <a:rPr lang="sk-SK" sz="2300" b="1" dirty="0" smtClean="0"/>
              <a:t>- v </a:t>
            </a:r>
            <a:r>
              <a:rPr lang="sk-SK" sz="2300" b="1" dirty="0"/>
              <a:t>prípade nenaplnenia počtu </a:t>
            </a:r>
            <a:r>
              <a:rPr lang="sk-SK" sz="2300" b="1" dirty="0" smtClean="0"/>
              <a:t>miest zverejní SŠ do </a:t>
            </a:r>
            <a:r>
              <a:rPr lang="sk-SK" sz="2300" b="1" dirty="0" smtClean="0">
                <a:solidFill>
                  <a:schemeClr val="accent4">
                    <a:lumMod val="50000"/>
                  </a:schemeClr>
                </a:solidFill>
              </a:rPr>
              <a:t>6.</a:t>
            </a:r>
            <a:r>
              <a:rPr lang="sk-SK" sz="2300" b="1" dirty="0" smtClean="0"/>
              <a:t> júna </a:t>
            </a:r>
            <a:endParaRPr lang="sk-SK" sz="2300" b="1" dirty="0"/>
          </a:p>
          <a:p>
            <a:pPr marL="0" indent="0">
              <a:buNone/>
            </a:pPr>
            <a:r>
              <a:rPr lang="sk-SK" sz="2300" b="1" dirty="0"/>
              <a:t>   </a:t>
            </a:r>
            <a:r>
              <a:rPr lang="sk-SK" sz="2300" b="1" dirty="0" smtClean="0"/>
              <a:t>                          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20</a:t>
            </a:r>
            <a:r>
              <a:rPr lang="sk-SK" sz="23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sk-SK" sz="2300" b="1" dirty="0"/>
              <a:t> </a:t>
            </a:r>
            <a:r>
              <a:rPr lang="sk-SK" sz="2300" b="1" dirty="0" smtClean="0"/>
              <a:t>a </a:t>
            </a:r>
            <a:r>
              <a:rPr lang="sk-SK" sz="2300" b="1" dirty="0" smtClean="0">
                <a:solidFill>
                  <a:schemeClr val="accent4">
                    <a:lumMod val="75000"/>
                  </a:schemeClr>
                </a:solidFill>
              </a:rPr>
              <a:t>21</a:t>
            </a:r>
            <a:r>
              <a:rPr lang="sk-SK" sz="23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sk-SK" sz="2300" b="1" dirty="0"/>
              <a:t> jún 2023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3821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Talentové skúšky                                           na stredných </a:t>
            </a:r>
            <a:r>
              <a:rPr lang="sk-SK" b="1" u="sng" dirty="0" smtClean="0">
                <a:solidFill>
                  <a:schemeClr val="accent2">
                    <a:lumMod val="50000"/>
                  </a:schemeClr>
                </a:solidFill>
              </a:rPr>
              <a:t>športových</a:t>
            </a:r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 školách</a:t>
            </a:r>
            <a:endParaRPr lang="sk-SK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k-SK" sz="2400" b="1" dirty="0" smtClean="0">
                <a:solidFill>
                  <a:srgbClr val="00B050"/>
                </a:solidFill>
              </a:rPr>
              <a:t>Prvá fáza </a:t>
            </a:r>
            <a:r>
              <a:rPr lang="sk-SK" sz="2400" dirty="0" smtClean="0"/>
              <a:t>– </a:t>
            </a:r>
            <a:r>
              <a:rPr lang="sk-SK" sz="2400" dirty="0" smtClean="0">
                <a:solidFill>
                  <a:schemeClr val="tx1"/>
                </a:solidFill>
              </a:rPr>
              <a:t>overovanie športového výkonu: </a:t>
            </a:r>
          </a:p>
          <a:p>
            <a:pPr marL="0" indent="0" algn="just">
              <a:buClr>
                <a:srgbClr val="00B050"/>
              </a:buClr>
              <a:buSzPct val="100000"/>
              <a:buNone/>
            </a:pPr>
            <a:r>
              <a:rPr lang="sk-SK" sz="2400" b="1" dirty="0" smtClean="0">
                <a:solidFill>
                  <a:schemeClr val="accent4">
                    <a:lumMod val="75000"/>
                  </a:schemeClr>
                </a:solidFill>
              </a:rPr>
              <a:t>21.</a:t>
            </a:r>
            <a:r>
              <a:rPr lang="sk-SK" sz="2400" b="1" dirty="0" smtClean="0"/>
              <a:t> marec až </a:t>
            </a:r>
            <a:r>
              <a:rPr lang="sk-SK" sz="2400" b="1" dirty="0" smtClean="0">
                <a:solidFill>
                  <a:schemeClr val="accent4">
                    <a:lumMod val="75000"/>
                  </a:schemeClr>
                </a:solidFill>
              </a:rPr>
              <a:t>14.</a:t>
            </a:r>
            <a:r>
              <a:rPr lang="sk-SK" sz="2400" b="1" dirty="0" smtClean="0"/>
              <a:t> apríl 2023</a:t>
            </a:r>
          </a:p>
          <a:p>
            <a:pPr marL="0" indent="0" algn="just">
              <a:buNone/>
            </a:pPr>
            <a:r>
              <a:rPr lang="sk-SK" sz="2400" b="1" dirty="0" smtClean="0"/>
              <a:t>!</a:t>
            </a:r>
            <a:r>
              <a:rPr lang="sk-SK" sz="2400" dirty="0" smtClean="0"/>
              <a:t> Prihlášku zaslať čo najskôr od ukončenia hodnotenia</a:t>
            </a:r>
          </a:p>
          <a:p>
            <a:pPr algn="just">
              <a:buFont typeface="Wingdings" panose="05000000000000000000" pitchFamily="2" charset="2"/>
              <a:buChar char="G"/>
            </a:pPr>
            <a:endParaRPr lang="sk-SK" sz="600" dirty="0" smtClean="0"/>
          </a:p>
          <a:p>
            <a:pPr marL="0" indent="0">
              <a:buNone/>
            </a:pPr>
            <a:r>
              <a:rPr lang="sk-SK" sz="2400" b="1" dirty="0" smtClean="0">
                <a:solidFill>
                  <a:srgbClr val="00B050"/>
                </a:solidFill>
              </a:rPr>
              <a:t>Druhá fáza </a:t>
            </a:r>
            <a:r>
              <a:rPr lang="sk-SK" sz="2400" dirty="0" smtClean="0"/>
              <a:t>– overovanie zdravotnej spôsobilosti </a:t>
            </a:r>
            <a:r>
              <a:rPr lang="sk-SK" sz="2000" dirty="0" smtClean="0"/>
              <a:t>(</a:t>
            </a:r>
            <a:r>
              <a:rPr lang="sk-SK" sz="2000" dirty="0" err="1" smtClean="0"/>
              <a:t>psychodiagnostika</a:t>
            </a:r>
            <a:r>
              <a:rPr lang="sk-SK" sz="2000" dirty="0" smtClean="0"/>
              <a:t>)</a:t>
            </a:r>
            <a:r>
              <a:rPr lang="sk-SK" sz="2400" dirty="0" smtClean="0"/>
              <a:t> a prijímacie skúšky:</a:t>
            </a:r>
          </a:p>
          <a:p>
            <a:pPr marL="0" lvl="0" indent="0" algn="just">
              <a:buClr>
                <a:srgbClr val="90C226"/>
              </a:buClr>
              <a:buNone/>
            </a:pPr>
            <a:r>
              <a:rPr lang="sk-SK" sz="23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1. termín:    </a:t>
            </a:r>
            <a:r>
              <a:rPr lang="sk-SK" sz="23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  <a:r>
              <a:rPr lang="sk-SK" sz="2300" b="1" dirty="0">
                <a:solidFill>
                  <a:srgbClr val="E76618">
                    <a:lumMod val="75000"/>
                  </a:srgbClr>
                </a:solidFill>
              </a:rPr>
              <a:t>2.</a:t>
            </a:r>
            <a:r>
              <a:rPr lang="sk-SK" sz="23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a </a:t>
            </a:r>
            <a:r>
              <a:rPr lang="sk-SK" sz="2300" b="1" dirty="0">
                <a:solidFill>
                  <a:srgbClr val="E76618">
                    <a:lumMod val="75000"/>
                  </a:srgbClr>
                </a:solidFill>
              </a:rPr>
              <a:t>3.</a:t>
            </a:r>
            <a:r>
              <a:rPr lang="sk-SK" sz="23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máj a </a:t>
            </a:r>
            <a:r>
              <a:rPr lang="sk-SK" sz="2300" b="1" dirty="0">
                <a:solidFill>
                  <a:srgbClr val="E76618">
                    <a:lumMod val="75000"/>
                  </a:srgbClr>
                </a:solidFill>
              </a:rPr>
              <a:t>28. </a:t>
            </a:r>
            <a:r>
              <a:rPr lang="sk-SK" sz="2300" b="1" dirty="0">
                <a:solidFill>
                  <a:srgbClr val="2C3C43"/>
                </a:solidFill>
              </a:rPr>
              <a:t>apríl</a:t>
            </a:r>
            <a:r>
              <a:rPr lang="sk-SK" sz="2300" b="1" dirty="0">
                <a:solidFill>
                  <a:srgbClr val="E76618">
                    <a:lumMod val="75000"/>
                  </a:srgbClr>
                </a:solidFill>
              </a:rPr>
              <a:t> </a:t>
            </a:r>
            <a:r>
              <a:rPr lang="sk-SK" sz="23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2023   (utorok, streda)</a:t>
            </a:r>
            <a:endParaRPr lang="sk-SK" sz="23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just">
              <a:buClr>
                <a:srgbClr val="90C226"/>
              </a:buClr>
              <a:buNone/>
            </a:pPr>
            <a:r>
              <a:rPr lang="sk-SK" sz="23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2. termín:       </a:t>
            </a:r>
            <a:r>
              <a:rPr lang="sk-SK" sz="23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</a:t>
            </a:r>
            <a:r>
              <a:rPr lang="sk-SK" sz="2300" b="1" dirty="0">
                <a:solidFill>
                  <a:srgbClr val="E76618">
                    <a:lumMod val="75000"/>
                  </a:srgbClr>
                </a:solidFill>
              </a:rPr>
              <a:t>11.</a:t>
            </a:r>
            <a:r>
              <a:rPr lang="sk-SK" sz="23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, </a:t>
            </a:r>
            <a:r>
              <a:rPr lang="sk-SK" sz="2300" b="1" dirty="0">
                <a:solidFill>
                  <a:srgbClr val="E76618">
                    <a:lumMod val="75000"/>
                  </a:srgbClr>
                </a:solidFill>
              </a:rPr>
              <a:t>12.</a:t>
            </a:r>
            <a:r>
              <a:rPr lang="sk-SK" sz="23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a </a:t>
            </a:r>
            <a:r>
              <a:rPr lang="sk-SK" sz="2300" b="1" dirty="0">
                <a:solidFill>
                  <a:srgbClr val="E76618">
                    <a:lumMod val="75000"/>
                  </a:srgbClr>
                </a:solidFill>
              </a:rPr>
              <a:t>15.</a:t>
            </a:r>
            <a:r>
              <a:rPr lang="sk-SK" sz="23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sk-SK" sz="23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máj     (štvrtok, piatok, pondelok)</a:t>
            </a:r>
          </a:p>
          <a:p>
            <a:pPr marL="0" lvl="0" indent="0" algn="just">
              <a:buClr>
                <a:srgbClr val="90C226"/>
              </a:buClr>
              <a:buNone/>
            </a:pPr>
            <a:endParaRPr lang="sk-SK" sz="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r>
              <a:rPr lang="sk-SK" sz="2000" b="1" u="sng" dirty="0" smtClean="0">
                <a:solidFill>
                  <a:srgbClr val="00B050"/>
                </a:solidFill>
              </a:rPr>
              <a:t>Povinné prílohy:</a:t>
            </a:r>
            <a:r>
              <a:rPr lang="sk-SK" sz="2000" b="1" u="sng" dirty="0" smtClean="0"/>
              <a:t> </a:t>
            </a:r>
          </a:p>
          <a:p>
            <a:pPr>
              <a:buClr>
                <a:schemeClr val="tx1"/>
              </a:buClr>
              <a:buSzPct val="90000"/>
              <a:buFont typeface="Wingdings" panose="05000000000000000000" pitchFamily="2" charset="2"/>
              <a:buChar char="ü"/>
            </a:pPr>
            <a:r>
              <a:rPr lang="sk-SK" sz="1900" b="1" dirty="0" smtClean="0">
                <a:solidFill>
                  <a:schemeClr val="tx1"/>
                </a:solidFill>
              </a:rPr>
              <a:t>Potvrdenie národného športového zväzu, že uchádzač je vedený                     v zozname talentovaných</a:t>
            </a:r>
          </a:p>
          <a:p>
            <a:pPr>
              <a:buClr>
                <a:schemeClr val="tx1"/>
              </a:buClr>
              <a:buSzPct val="90000"/>
              <a:buFont typeface="Wingdings" panose="05000000000000000000" pitchFamily="2" charset="2"/>
              <a:buChar char="ü"/>
            </a:pPr>
            <a:r>
              <a:rPr lang="sk-SK" sz="1900" b="1" dirty="0" smtClean="0">
                <a:solidFill>
                  <a:schemeClr val="tx1"/>
                </a:solidFill>
              </a:rPr>
              <a:t>Vyjadrenie lekára so špecializáciou v odbore telovýchovné lekárstvo</a:t>
            </a:r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02592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Priebeh a organizácia prijímacieho konania na SŠ </a:t>
            </a:r>
            <a:r>
              <a:rPr lang="sk-SK" b="1" dirty="0">
                <a:solidFill>
                  <a:schemeClr val="accent2">
                    <a:lumMod val="50000"/>
                  </a:schemeClr>
                </a:solidFill>
              </a:rPr>
              <a:t>2023</a:t>
            </a:r>
            <a:br>
              <a:rPr lang="sk-SK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sz="2200" b="1" dirty="0">
                <a:solidFill>
                  <a:srgbClr val="FFC000"/>
                </a:solidFill>
                <a:hlinkClick r:id="rId2"/>
              </a:rPr>
              <a:t>https://www.youtube.com/watch?v=f9Dcepl0ez0&amp;t=4s</a:t>
            </a:r>
            <a:endParaRPr lang="sk-SK" sz="2200" b="1" dirty="0">
              <a:solidFill>
                <a:srgbClr val="FFC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5389" y="2160588"/>
            <a:ext cx="8994371" cy="4697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200" b="1" dirty="0" smtClean="0">
                <a:solidFill>
                  <a:srgbClr val="00B050"/>
                </a:solidFill>
              </a:rPr>
              <a:t>Termín podávania prihlášok: </a:t>
            </a:r>
            <a:r>
              <a:rPr lang="sk-SK" sz="2200" b="1" dirty="0" smtClean="0">
                <a:solidFill>
                  <a:schemeClr val="accent4">
                    <a:lumMod val="50000"/>
                  </a:schemeClr>
                </a:solidFill>
              </a:rPr>
              <a:t>do 20. marca 2023</a:t>
            </a:r>
          </a:p>
          <a:p>
            <a:pPr>
              <a:buClr>
                <a:schemeClr val="tx1"/>
              </a:buClr>
              <a:buSzPct val="90000"/>
              <a:buFont typeface="Wingdings" panose="05000000000000000000" pitchFamily="2" charset="2"/>
              <a:buChar char="q"/>
            </a:pPr>
            <a:r>
              <a:rPr lang="sk-SK" b="1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sk-SK" dirty="0" smtClean="0">
                <a:solidFill>
                  <a:schemeClr val="tx1"/>
                </a:solidFill>
              </a:rPr>
              <a:t> prihláška na max. </a:t>
            </a:r>
            <a:r>
              <a:rPr lang="sk-SK" b="1" dirty="0" smtClean="0">
                <a:solidFill>
                  <a:schemeClr val="accent4">
                    <a:lumMod val="50000"/>
                  </a:schemeClr>
                </a:solidFill>
              </a:rPr>
              <a:t>4</a:t>
            </a:r>
            <a:r>
              <a:rPr lang="sk-SK" dirty="0" smtClean="0">
                <a:solidFill>
                  <a:schemeClr val="tx1"/>
                </a:solidFill>
              </a:rPr>
              <a:t> odbory – </a:t>
            </a:r>
            <a:r>
              <a:rPr lang="sk-SK" b="1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sk-SK" dirty="0" smtClean="0">
                <a:solidFill>
                  <a:schemeClr val="tx1"/>
                </a:solidFill>
              </a:rPr>
              <a:t> talentové a </a:t>
            </a:r>
            <a:r>
              <a:rPr lang="sk-SK" b="1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sk-SK" dirty="0" smtClean="0">
                <a:solidFill>
                  <a:schemeClr val="tx1"/>
                </a:solidFill>
              </a:rPr>
              <a:t> netalentové</a:t>
            </a:r>
          </a:p>
          <a:p>
            <a:pPr>
              <a:buClr>
                <a:schemeClr val="tx1"/>
              </a:buClr>
              <a:buSzPct val="90000"/>
              <a:buFont typeface="Wingdings" panose="05000000000000000000" pitchFamily="2" charset="2"/>
              <a:buChar char="q"/>
            </a:pPr>
            <a:r>
              <a:rPr lang="sk-SK" dirty="0">
                <a:solidFill>
                  <a:schemeClr val="tx1"/>
                </a:solidFill>
              </a:rPr>
              <a:t>o</a:t>
            </a:r>
            <a:r>
              <a:rPr lang="sk-SK" dirty="0" smtClean="0">
                <a:solidFill>
                  <a:schemeClr val="tx1"/>
                </a:solidFill>
              </a:rPr>
              <a:t>dbory môžu byť aj na 1 škole, alebo diverzifikované</a:t>
            </a:r>
          </a:p>
          <a:p>
            <a:pPr>
              <a:buClr>
                <a:schemeClr val="tx1"/>
              </a:buClr>
              <a:buSzPct val="90000"/>
              <a:buFont typeface="Wingdings" panose="05000000000000000000" pitchFamily="2" charset="2"/>
              <a:buChar char="q"/>
            </a:pPr>
            <a:r>
              <a:rPr lang="sk-SK" dirty="0">
                <a:solidFill>
                  <a:schemeClr val="tx1"/>
                </a:solidFill>
              </a:rPr>
              <a:t>p</a:t>
            </a:r>
            <a:r>
              <a:rPr lang="sk-SK" dirty="0" smtClean="0">
                <a:solidFill>
                  <a:schemeClr val="tx1"/>
                </a:solidFill>
              </a:rPr>
              <a:t>oradie záujmu má informatívny charakter, nie je záväzné  </a:t>
            </a:r>
          </a:p>
          <a:p>
            <a:pPr marL="0" indent="0">
              <a:buClr>
                <a:schemeClr val="tx1"/>
              </a:buClr>
              <a:buSzPct val="90000"/>
              <a:buNone/>
            </a:pPr>
            <a:endParaRPr lang="sk-SK" sz="800" dirty="0" smtClean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SzPct val="90000"/>
              <a:buNone/>
            </a:pPr>
            <a:r>
              <a:rPr lang="sk-SK" sz="2000" b="1" dirty="0" smtClean="0">
                <a:solidFill>
                  <a:srgbClr val="00B050"/>
                </a:solidFill>
              </a:rPr>
              <a:t>Spôsob </a:t>
            </a:r>
            <a:r>
              <a:rPr lang="sk-SK" sz="2000" b="1" dirty="0">
                <a:solidFill>
                  <a:srgbClr val="00B050"/>
                </a:solidFill>
              </a:rPr>
              <a:t>podávania prihlášok</a:t>
            </a:r>
            <a:r>
              <a:rPr lang="sk-SK" sz="2000" b="1" dirty="0" smtClean="0">
                <a:solidFill>
                  <a:srgbClr val="00B050"/>
                </a:solidFill>
              </a:rPr>
              <a:t>: </a:t>
            </a:r>
            <a:r>
              <a:rPr lang="sk-SK" dirty="0">
                <a:solidFill>
                  <a:schemeClr val="tx1"/>
                </a:solidFill>
                <a:hlinkClick r:id="rId3"/>
              </a:rPr>
              <a:t>https://www.minedu.sk/data/att/21948.png</a:t>
            </a:r>
            <a:endParaRPr lang="sk-SK" b="1" dirty="0" smtClean="0">
              <a:solidFill>
                <a:srgbClr val="00B050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SzPct val="90000"/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accent4">
                    <a:lumMod val="50000"/>
                  </a:schemeClr>
                </a:solidFill>
              </a:rPr>
              <a:t>Elektronicky </a:t>
            </a:r>
            <a:r>
              <a:rPr lang="sk-SK" dirty="0" smtClean="0">
                <a:solidFill>
                  <a:schemeClr val="tx1"/>
                </a:solidFill>
              </a:rPr>
              <a:t>(</a:t>
            </a:r>
            <a:r>
              <a:rPr lang="sk-SK" dirty="0" err="1" smtClean="0">
                <a:solidFill>
                  <a:schemeClr val="tx1"/>
                </a:solidFill>
              </a:rPr>
              <a:t>aSc</a:t>
            </a:r>
            <a:r>
              <a:rPr lang="sk-SK" dirty="0" smtClean="0">
                <a:solidFill>
                  <a:schemeClr val="tx1"/>
                </a:solidFill>
              </a:rPr>
              <a:t> agenda, </a:t>
            </a:r>
            <a:r>
              <a:rPr lang="sk-SK" dirty="0" err="1" smtClean="0">
                <a:solidFill>
                  <a:schemeClr val="tx1"/>
                </a:solidFill>
              </a:rPr>
              <a:t>eŠkola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dirty="0" err="1" smtClean="0">
                <a:solidFill>
                  <a:schemeClr val="tx1"/>
                </a:solidFill>
              </a:rPr>
              <a:t>Proforient</a:t>
            </a:r>
            <a:r>
              <a:rPr lang="sk-SK" dirty="0" smtClean="0">
                <a:solidFill>
                  <a:schemeClr val="tx1"/>
                </a:solidFill>
              </a:rPr>
              <a:t>) – bez elektronického podpisu </a:t>
            </a:r>
          </a:p>
          <a:p>
            <a:pPr marL="0" indent="0">
              <a:buClr>
                <a:schemeClr val="accent4">
                  <a:lumMod val="50000"/>
                </a:schemeClr>
              </a:buClr>
              <a:buSzPct val="90000"/>
              <a:buNone/>
            </a:pPr>
            <a:endParaRPr lang="sk-SK" sz="2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90000"/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accent5">
                    <a:lumMod val="50000"/>
                  </a:schemeClr>
                </a:solidFill>
              </a:rPr>
              <a:t>Poštou alebo osobne </a:t>
            </a:r>
            <a:r>
              <a:rPr lang="sk-SK" dirty="0" smtClean="0">
                <a:solidFill>
                  <a:schemeClr val="tx1"/>
                </a:solidFill>
              </a:rPr>
              <a:t>na tlačive 056 MŠVVaŠ SR </a:t>
            </a:r>
            <a:r>
              <a:rPr lang="sk-SK" sz="1200" dirty="0" smtClean="0">
                <a:solidFill>
                  <a:schemeClr val="tx1"/>
                </a:solidFill>
                <a:hlinkClick r:id="rId4"/>
              </a:rPr>
              <a:t>https</a:t>
            </a:r>
            <a:r>
              <a:rPr lang="sk-SK" sz="1200" dirty="0">
                <a:solidFill>
                  <a:schemeClr val="tx1"/>
                </a:solidFill>
                <a:hlinkClick r:id="rId4"/>
              </a:rPr>
              <a:t>://</a:t>
            </a:r>
            <a:r>
              <a:rPr lang="sk-SK" sz="1200" dirty="0" smtClean="0">
                <a:solidFill>
                  <a:schemeClr val="tx1"/>
                </a:solidFill>
                <a:hlinkClick r:id="rId4"/>
              </a:rPr>
              <a:t>edicnyportal.iedu.sk/Forms/Show/4645</a:t>
            </a:r>
            <a:r>
              <a:rPr lang="sk-SK" sz="1300" dirty="0" smtClean="0">
                <a:solidFill>
                  <a:schemeClr val="tx1"/>
                </a:solidFill>
              </a:rPr>
              <a:t>  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u="sng" dirty="0" smtClean="0">
                <a:solidFill>
                  <a:schemeClr val="tx1"/>
                </a:solidFill>
              </a:rPr>
              <a:t>s podpismi oboch zákonných zástupcov</a:t>
            </a:r>
            <a:r>
              <a:rPr lang="sk-SK" dirty="0" smtClean="0">
                <a:solidFill>
                  <a:schemeClr val="tx1"/>
                </a:solidFill>
              </a:rPr>
              <a:t> – neplatí, ak sa ZZ dohodli, že dieťa                      v prijímacom konaní bude zastupovať len jeden zo ZZ a </a:t>
            </a:r>
            <a:r>
              <a:rPr lang="sk-SK" dirty="0">
                <a:solidFill>
                  <a:schemeClr val="tx1"/>
                </a:solidFill>
              </a:rPr>
              <a:t>k prihláške priložia o tom podpísané </a:t>
            </a: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</a:rPr>
              <a:t>„</a:t>
            </a:r>
            <a:r>
              <a:rPr lang="sk-SK" b="1" dirty="0">
                <a:solidFill>
                  <a:schemeClr val="accent5">
                    <a:lumMod val="50000"/>
                  </a:schemeClr>
                </a:solidFill>
              </a:rPr>
              <a:t>písomné vyhlásenie“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SzPct val="90000"/>
              <a:buNone/>
            </a:pPr>
            <a:endParaRPr lang="sk-SK" sz="2000" dirty="0" smtClean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SzPct val="90000"/>
              <a:buNone/>
            </a:pP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59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11877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Povinné prílohy k prihláške na SŠ</a:t>
            </a:r>
            <a:endParaRPr lang="sk-SK" sz="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778925"/>
            <a:ext cx="8596668" cy="480249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</a:pPr>
            <a:r>
              <a:rPr lang="sk-SK" sz="8000" b="1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otvrdenie o zdravotnej spôsobilosti študovať zvolený odbor</a:t>
            </a:r>
            <a:r>
              <a:rPr lang="sk-SK" sz="8000" dirty="0" smtClean="0">
                <a:solidFill>
                  <a:schemeClr val="tx1"/>
                </a:solidFill>
              </a:rPr>
              <a:t>, ktorý sa nachádza v zozname odborov, v ktorých sa vyžaduje zdravotná spôsobilosť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0000"/>
              <a:buNone/>
            </a:pPr>
            <a:r>
              <a:rPr lang="sk-SK" sz="4800" dirty="0" smtClean="0">
                <a:hlinkClick r:id="rId2"/>
              </a:rPr>
              <a:t>https</a:t>
            </a:r>
            <a:r>
              <a:rPr lang="sk-SK" sz="4800" dirty="0">
                <a:hlinkClick r:id="rId2"/>
              </a:rPr>
              <a:t>://www.minedu.sk/zoznam-ucebnych-odborov-a-studijnych-odborov-v-ktorych-sa-vyzaduje-zdravotna-sposobilost/</a:t>
            </a:r>
            <a:r>
              <a:rPr lang="sk-SK" sz="8000" dirty="0"/>
              <a:t/>
            </a:r>
            <a:br>
              <a:rPr lang="sk-SK" sz="8000" dirty="0"/>
            </a:br>
            <a:endParaRPr lang="sk-SK" sz="32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</a:pP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vyjadrenie lekára so špecializáciou všeobecné lekárstvo                            o zdravotnej spôsobilosti študovať zvolený odbor vzdelávania</a:t>
            </a:r>
            <a:r>
              <a:rPr lang="sk-SK" sz="8000" dirty="0" smtClean="0">
                <a:solidFill>
                  <a:schemeClr val="tx1"/>
                </a:solidFill>
              </a:rPr>
              <a:t> - uchádzač so zdravotným znevýhodnením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</a:pP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správa </a:t>
            </a:r>
            <a:r>
              <a:rPr lang="sk-SK" sz="8000" b="1" dirty="0">
                <a:solidFill>
                  <a:schemeClr val="accent2">
                    <a:lumMod val="50000"/>
                  </a:schemeClr>
                </a:solidFill>
              </a:rPr>
              <a:t>z diagnostického vyšetrenia vykonaná zariadením poradenstva </a:t>
            </a: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a prevencie </a:t>
            </a:r>
            <a:r>
              <a:rPr lang="sk-SK" sz="8000" b="1" dirty="0">
                <a:solidFill>
                  <a:schemeClr val="accent2">
                    <a:lumMod val="50000"/>
                  </a:schemeClr>
                </a:solidFill>
              </a:rPr>
              <a:t>nie staršia ako dva roky - </a:t>
            </a:r>
            <a:r>
              <a:rPr lang="sk-SK" sz="8000" dirty="0">
                <a:solidFill>
                  <a:schemeClr val="tx1"/>
                </a:solidFill>
              </a:rPr>
              <a:t>uchádzač so </a:t>
            </a:r>
            <a:r>
              <a:rPr lang="sk-SK" sz="8000" dirty="0" smtClean="0">
                <a:solidFill>
                  <a:schemeClr val="tx1"/>
                </a:solidFill>
              </a:rPr>
              <a:t>špeciálnymi výchovno-vzdelávacími potrebami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None/>
            </a:pPr>
            <a:r>
              <a:rPr lang="sk-SK" sz="4000" dirty="0">
                <a:solidFill>
                  <a:srgbClr val="FFC000"/>
                </a:solidFill>
                <a:hlinkClick r:id="rId3"/>
              </a:rPr>
              <a:t>https://vudpap.sk/wp-content/uploads/2022/11/Prakticky-manual-pre-podporu-ziakov-so-SVVP-pri-prechode-na-SS-bezneho-typu.pdf</a:t>
            </a:r>
            <a:endParaRPr lang="sk-SK" sz="4000" dirty="0">
              <a:solidFill>
                <a:srgbClr val="FFC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</a:pP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potvrdenie </a:t>
            </a:r>
            <a:r>
              <a:rPr lang="sk-SK" sz="8000" b="1" dirty="0">
                <a:solidFill>
                  <a:schemeClr val="accent2">
                    <a:lumMod val="50000"/>
                  </a:schemeClr>
                </a:solidFill>
              </a:rPr>
              <a:t>o zmenenej pracovnej </a:t>
            </a: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schopnosti </a:t>
            </a:r>
            <a:r>
              <a:rPr lang="sk-SK" sz="8000" dirty="0" smtClean="0">
                <a:solidFill>
                  <a:schemeClr val="tx1"/>
                </a:solidFill>
              </a:rPr>
              <a:t>- uchádzač                         so </a:t>
            </a:r>
            <a:r>
              <a:rPr lang="sk-SK" sz="8000" dirty="0">
                <a:solidFill>
                  <a:schemeClr val="tx1"/>
                </a:solidFill>
              </a:rPr>
              <a:t>zmenenou pracovnou </a:t>
            </a:r>
            <a:r>
              <a:rPr lang="sk-SK" sz="8000" dirty="0" smtClean="0">
                <a:solidFill>
                  <a:schemeClr val="tx1"/>
                </a:solidFill>
              </a:rPr>
              <a:t>schopnosťou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2">
                  <a:lumMod val="75000"/>
                </a:schemeClr>
              </a:buClr>
              <a:buSzPct val="90000"/>
              <a:buNone/>
            </a:pPr>
            <a:endParaRPr lang="sk-SK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2247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Prílohy </a:t>
            </a:r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k prihláške na </a:t>
            </a: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SŠ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479665"/>
            <a:ext cx="8596668" cy="5378335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potvrdenie zamestnávateľa, ktorý má so školou uzatvorenú zmluvu               o duálnom vzdelávaní </a:t>
            </a:r>
            <a:r>
              <a:rPr lang="sk-SK" sz="2000" dirty="0">
                <a:solidFill>
                  <a:schemeClr val="tx1"/>
                </a:solidFill>
              </a:rPr>
              <a:t>- uchádzač, ktorý podáva prihlášku na vzdelávanie v </a:t>
            </a:r>
            <a:r>
              <a:rPr lang="sk-SK" sz="2000" dirty="0" smtClean="0">
                <a:solidFill>
                  <a:schemeClr val="tx1"/>
                </a:solidFill>
              </a:rPr>
              <a:t>odbore, v ktorom </a:t>
            </a:r>
            <a:r>
              <a:rPr lang="sk-SK" sz="2000" dirty="0">
                <a:solidFill>
                  <a:schemeClr val="tx1"/>
                </a:solidFill>
              </a:rPr>
              <a:t>sa OVP poskytuje v SDV</a:t>
            </a:r>
          </a:p>
          <a:p>
            <a:pPr algn="just">
              <a:spcBef>
                <a:spcPts val="1200"/>
              </a:spcBef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k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ópie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vysvedčení </a:t>
            </a:r>
            <a:r>
              <a:rPr lang="sk-SK" sz="2000" dirty="0" smtClean="0"/>
              <a:t>- </a:t>
            </a:r>
            <a:r>
              <a:rPr lang="sk-SK" sz="2000" dirty="0" smtClean="0">
                <a:solidFill>
                  <a:schemeClr val="tx1"/>
                </a:solidFill>
              </a:rPr>
              <a:t>ak </a:t>
            </a:r>
            <a:r>
              <a:rPr lang="sk-SK" sz="2000" dirty="0">
                <a:solidFill>
                  <a:schemeClr val="tx1"/>
                </a:solidFill>
              </a:rPr>
              <a:t>bol z niektorého vyučovacieho predmetu na vysvedčení hodnotený slovne </a:t>
            </a:r>
            <a:r>
              <a:rPr lang="sk-SK" sz="2000" dirty="0" smtClean="0">
                <a:solidFill>
                  <a:schemeClr val="tx1"/>
                </a:solidFill>
              </a:rPr>
              <a:t>(predkladá </a:t>
            </a:r>
            <a:r>
              <a:rPr lang="sk-SK" sz="2000" dirty="0">
                <a:solidFill>
                  <a:schemeClr val="tx1"/>
                </a:solidFill>
              </a:rPr>
              <a:t>len vysvedčenie </a:t>
            </a:r>
            <a:r>
              <a:rPr lang="sk-SK" sz="2000" dirty="0" smtClean="0">
                <a:solidFill>
                  <a:schemeClr val="tx1"/>
                </a:solidFill>
              </a:rPr>
              <a:t>s </a:t>
            </a:r>
            <a:r>
              <a:rPr lang="sk-SK" sz="2000" dirty="0">
                <a:solidFill>
                  <a:schemeClr val="tx1"/>
                </a:solidFill>
              </a:rPr>
              <a:t>príslušným slovným hodnotením), alebo </a:t>
            </a:r>
            <a:r>
              <a:rPr lang="sk-SK" sz="2000" dirty="0" smtClean="0">
                <a:solidFill>
                  <a:schemeClr val="tx1"/>
                </a:solidFill>
              </a:rPr>
              <a:t>mu nemôže ZŠ, </a:t>
            </a:r>
            <a:r>
              <a:rPr lang="sk-SK" sz="2000" dirty="0">
                <a:solidFill>
                  <a:schemeClr val="tx1"/>
                </a:solidFill>
              </a:rPr>
              <a:t>ktorú </a:t>
            </a:r>
            <a:r>
              <a:rPr lang="sk-SK" sz="2000" dirty="0" smtClean="0">
                <a:solidFill>
                  <a:schemeClr val="tx1"/>
                </a:solidFill>
              </a:rPr>
              <a:t>navštevoval </a:t>
            </a:r>
            <a:r>
              <a:rPr lang="sk-SK" sz="2000" dirty="0">
                <a:solidFill>
                  <a:schemeClr val="tx1"/>
                </a:solidFill>
              </a:rPr>
              <a:t>alebo navštevuje, </a:t>
            </a:r>
            <a:r>
              <a:rPr lang="sk-SK" sz="2000" dirty="0" smtClean="0">
                <a:solidFill>
                  <a:schemeClr val="tx1"/>
                </a:solidFill>
              </a:rPr>
              <a:t>potvrdiť </a:t>
            </a:r>
            <a:r>
              <a:rPr lang="sk-SK" sz="2000" dirty="0">
                <a:solidFill>
                  <a:schemeClr val="tx1"/>
                </a:solidFill>
              </a:rPr>
              <a:t>hodnotenie žiaka uvedené na </a:t>
            </a:r>
            <a:r>
              <a:rPr lang="sk-SK" sz="2000" dirty="0" smtClean="0">
                <a:solidFill>
                  <a:schemeClr val="tx1"/>
                </a:solidFill>
              </a:rPr>
              <a:t>prihláške</a:t>
            </a:r>
            <a:r>
              <a:rPr lang="sk-SK" sz="2000" dirty="0" smtClean="0"/>
              <a:t> </a:t>
            </a:r>
          </a:p>
          <a:p>
            <a:pPr algn="just">
              <a:spcBef>
                <a:spcPts val="1200"/>
              </a:spcBef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k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ópie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diplomov alebo certifikátov</a:t>
            </a:r>
            <a:r>
              <a:rPr lang="sk-SK" sz="2000" dirty="0"/>
              <a:t>, </a:t>
            </a:r>
            <a:r>
              <a:rPr lang="sk-SK" sz="2000" dirty="0">
                <a:solidFill>
                  <a:schemeClr val="tx1"/>
                </a:solidFill>
              </a:rPr>
              <a:t>ktoré preukazujú umiestnenie </a:t>
            </a:r>
            <a:r>
              <a:rPr lang="sk-SK" sz="2000" dirty="0" smtClean="0">
                <a:solidFill>
                  <a:schemeClr val="tx1"/>
                </a:solidFill>
              </a:rPr>
              <a:t>               v </a:t>
            </a:r>
            <a:r>
              <a:rPr lang="sk-SK" sz="2000" dirty="0">
                <a:solidFill>
                  <a:schemeClr val="tx1"/>
                </a:solidFill>
              </a:rPr>
              <a:t>predmetovej olympiáde alebo </a:t>
            </a:r>
            <a:r>
              <a:rPr lang="sk-SK" sz="2000" dirty="0" smtClean="0">
                <a:solidFill>
                  <a:schemeClr val="tx1"/>
                </a:solidFill>
              </a:rPr>
              <a:t>súťaži </a:t>
            </a:r>
            <a:r>
              <a:rPr lang="sk-SK" sz="2000" dirty="0">
                <a:solidFill>
                  <a:schemeClr val="tx1"/>
                </a:solidFill>
              </a:rPr>
              <a:t>predkladá len uchádzač, ktorý v prihláške uvádza umiestnenie v predmetovej olympiáde alebo </a:t>
            </a:r>
            <a:r>
              <a:rPr lang="sk-SK" sz="2000" dirty="0" smtClean="0">
                <a:solidFill>
                  <a:schemeClr val="tx1"/>
                </a:solidFill>
              </a:rPr>
              <a:t>súťaži </a:t>
            </a:r>
            <a:r>
              <a:rPr lang="sk-SK" sz="2000" dirty="0">
                <a:solidFill>
                  <a:schemeClr val="tx1"/>
                </a:solidFill>
              </a:rPr>
              <a:t>(nepovinná príloha</a:t>
            </a:r>
            <a:r>
              <a:rPr lang="sk-SK" sz="2000" dirty="0" smtClean="0">
                <a:solidFill>
                  <a:schemeClr val="tx1"/>
                </a:solidFill>
              </a:rPr>
              <a:t>) – doručiť najneskôr do dňa konania skúšky</a:t>
            </a:r>
          </a:p>
          <a:p>
            <a:pPr marL="0" indent="0" algn="just">
              <a:spcBef>
                <a:spcPts val="1200"/>
              </a:spcBef>
              <a:buClr>
                <a:schemeClr val="accent2">
                  <a:lumMod val="50000"/>
                </a:schemeClr>
              </a:buClr>
              <a:buSzPct val="90000"/>
              <a:buNone/>
            </a:pPr>
            <a:endParaRPr lang="sk-SK" sz="800" dirty="0" smtClean="0">
              <a:hlinkClick r:id="rId2"/>
            </a:endParaRPr>
          </a:p>
          <a:p>
            <a:pPr marL="0" indent="0" algn="just">
              <a:spcBef>
                <a:spcPts val="1200"/>
              </a:spcBef>
              <a:buClr>
                <a:schemeClr val="accent2">
                  <a:lumMod val="50000"/>
                </a:schemeClr>
              </a:buClr>
              <a:buSzPct val="90000"/>
              <a:buNone/>
            </a:pPr>
            <a:endParaRPr lang="sk-SK" sz="2000" dirty="0">
              <a:hlinkClick r:id="rId2"/>
            </a:endParaRPr>
          </a:p>
          <a:p>
            <a:pPr marL="0" indent="0" algn="just">
              <a:spcBef>
                <a:spcPts val="1200"/>
              </a:spcBef>
              <a:buClr>
                <a:schemeClr val="accent2">
                  <a:lumMod val="50000"/>
                </a:schemeClr>
              </a:buClr>
              <a:buSzPct val="90000"/>
              <a:buNone/>
            </a:pPr>
            <a:endParaRPr lang="sk-SK" sz="1600" dirty="0" smtClean="0">
              <a:hlinkClick r:id="rId2"/>
            </a:endParaRPr>
          </a:p>
          <a:p>
            <a:pPr marL="0" indent="0" algn="just">
              <a:spcBef>
                <a:spcPts val="1200"/>
              </a:spcBef>
              <a:buClr>
                <a:schemeClr val="accent2">
                  <a:lumMod val="50000"/>
                </a:schemeClr>
              </a:buClr>
              <a:buSzPct val="90000"/>
              <a:buNone/>
            </a:pPr>
            <a:r>
              <a:rPr lang="sk-SK" sz="1600" dirty="0" smtClean="0">
                <a:hlinkClick r:id="rId2"/>
              </a:rPr>
              <a:t>Microsoft </a:t>
            </a:r>
            <a:r>
              <a:rPr lang="sk-SK" sz="1600" dirty="0">
                <a:hlinkClick r:id="rId2"/>
              </a:rPr>
              <a:t>Word - 22_02_02_usmernenie_prijimacie_konanie_aktualizacia (minedu.sk)</a:t>
            </a:r>
            <a:endParaRPr lang="sk-SK" sz="1600" dirty="0"/>
          </a:p>
          <a:p>
            <a:pPr marL="0" indent="0" algn="just">
              <a:spcBef>
                <a:spcPts val="1200"/>
              </a:spcBef>
              <a:buClr>
                <a:schemeClr val="accent2">
                  <a:lumMod val="50000"/>
                </a:schemeClr>
              </a:buClr>
              <a:buSzPct val="90000"/>
              <a:buNone/>
            </a:pPr>
            <a:endParaRPr lang="sk-SK" sz="1050" dirty="0">
              <a:solidFill>
                <a:schemeClr val="tx1"/>
              </a:solidFill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877494" y="5425339"/>
            <a:ext cx="7963592" cy="792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buClr>
                <a:schemeClr val="accent2">
                  <a:lumMod val="50000"/>
                </a:schemeClr>
              </a:buClr>
              <a:buSzPct val="90000"/>
            </a:pP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SŠ akceptujú len prihlášky </a:t>
            </a:r>
            <a:r>
              <a:rPr lang="sk-SK" b="1" dirty="0">
                <a:solidFill>
                  <a:schemeClr val="accent2">
                    <a:lumMod val="50000"/>
                  </a:schemeClr>
                </a:solidFill>
              </a:rPr>
              <a:t>elektronicky overené riaditeľom ZŠ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 cez školský informačný systém alebo </a:t>
            </a:r>
            <a:r>
              <a:rPr lang="sk-SK" b="1" dirty="0">
                <a:solidFill>
                  <a:schemeClr val="accent2">
                    <a:lumMod val="50000"/>
                  </a:schemeClr>
                </a:solidFill>
              </a:rPr>
              <a:t>v listinnej podobe potvrdené riaditeľom ZŠ</a:t>
            </a:r>
          </a:p>
        </p:txBody>
      </p:sp>
    </p:spTree>
    <p:extLst>
      <p:ext uri="{BB962C8B-B14F-4D97-AF65-F5344CB8AC3E}">
        <p14:creationId xmlns:p14="http://schemas.microsoft.com/office/powerpoint/2010/main" val="43897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7956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Podmienky a kritériá prijímacieho konania</a:t>
            </a:r>
            <a:r>
              <a:rPr lang="sk-SK" dirty="0"/>
              <a:t/>
            </a:r>
            <a:br>
              <a:rPr lang="sk-SK" dirty="0"/>
            </a:b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SŠ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zverejnia najneskôr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do 28. 2. 2023</a:t>
            </a:r>
            <a:r>
              <a:rPr lang="sk-SK" sz="1600" dirty="0"/>
              <a:t/>
            </a:r>
            <a:br>
              <a:rPr lang="sk-SK" sz="1600" dirty="0"/>
            </a:br>
            <a:endParaRPr lang="sk-SK" sz="1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770611"/>
            <a:ext cx="8596668" cy="482969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Kritériá majú obsahovať:</a:t>
            </a:r>
          </a:p>
          <a:p>
            <a:pPr marL="0" indent="0" algn="just">
              <a:buNone/>
            </a:pPr>
            <a:endParaRPr lang="sk-SK" sz="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200" b="1" dirty="0" smtClean="0">
                <a:solidFill>
                  <a:schemeClr val="accent2">
                    <a:lumMod val="50000"/>
                  </a:schemeClr>
                </a:solidFill>
              </a:rPr>
              <a:t>EDUID </a:t>
            </a:r>
            <a:r>
              <a:rPr lang="sk-SK" sz="2200" b="1" dirty="0">
                <a:solidFill>
                  <a:schemeClr val="accent2">
                    <a:lumMod val="50000"/>
                  </a:schemeClr>
                </a:solidFill>
              </a:rPr>
              <a:t>školy  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(aby ho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rodičia/žiaci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nemuseli vyhľadávať)</a:t>
            </a: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200" b="1" dirty="0" smtClean="0">
                <a:solidFill>
                  <a:schemeClr val="accent2">
                    <a:lumMod val="50000"/>
                  </a:schemeClr>
                </a:solidFill>
              </a:rPr>
              <a:t>termíny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konania prijímacích skúšok</a:t>
            </a: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accent2">
                    <a:lumMod val="50000"/>
                  </a:schemeClr>
                </a:solidFill>
              </a:rPr>
              <a:t>študijné a učebné odbory,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na štúdium ktorých je možné sa prihlásiť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a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určený</a:t>
            </a:r>
            <a:r>
              <a:rPr lang="sk-SK" sz="2200" b="1" dirty="0">
                <a:solidFill>
                  <a:schemeClr val="accent2">
                    <a:lumMod val="50000"/>
                  </a:schemeClr>
                </a:solidFill>
              </a:rPr>
              <a:t> počet žiakov,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koľkí môžu byť na daný odbor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prijatí; rovnako informáciu </a:t>
            </a:r>
            <a:r>
              <a:rPr lang="sk-SK" sz="2200" b="1" dirty="0" smtClean="0">
                <a:solidFill>
                  <a:schemeClr val="accent2">
                    <a:lumMod val="50000"/>
                  </a:schemeClr>
                </a:solidFill>
              </a:rPr>
              <a:t>o odboroch v duálnom vzdelávaní</a:t>
            </a:r>
            <a:endParaRPr lang="sk-SK" sz="22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200" b="1" dirty="0" smtClean="0">
                <a:solidFill>
                  <a:schemeClr val="accent2">
                    <a:lumMod val="50000"/>
                  </a:schemeClr>
                </a:solidFill>
              </a:rPr>
              <a:t>hranicu </a:t>
            </a:r>
            <a:r>
              <a:rPr lang="sk-SK" sz="2200" b="1" dirty="0">
                <a:solidFill>
                  <a:schemeClr val="accent2">
                    <a:lumMod val="50000"/>
                  </a:schemeClr>
                </a:solidFill>
              </a:rPr>
              <a:t>úspešnosti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(koľko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je maximálny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možný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počet získaných bodov a minimum bodov, koľko musí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získať, aby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bol uchádzač úspešný v konaní prijímacej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skúšky)</a:t>
            </a:r>
          </a:p>
          <a:p>
            <a:pPr lvl="0"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200" b="1" dirty="0" smtClean="0">
                <a:solidFill>
                  <a:schemeClr val="accent2">
                    <a:lumMod val="50000"/>
                  </a:schemeClr>
                </a:solidFill>
              </a:rPr>
              <a:t>časový  limit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trvania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skúšky</a:t>
            </a:r>
          </a:p>
          <a:p>
            <a:pPr lvl="0"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accent2">
                    <a:lumMod val="50000"/>
                  </a:schemeClr>
                </a:solidFill>
              </a:rPr>
              <a:t>obsah a </a:t>
            </a:r>
            <a:r>
              <a:rPr lang="sk-SK" sz="2200" b="1" dirty="0" smtClean="0">
                <a:solidFill>
                  <a:schemeClr val="accent2">
                    <a:lumMod val="50000"/>
                  </a:schemeClr>
                </a:solidFill>
              </a:rPr>
              <a:t>rozsah </a:t>
            </a:r>
            <a:r>
              <a:rPr lang="sk-SK" sz="2200" b="1" dirty="0">
                <a:solidFill>
                  <a:schemeClr val="accent2">
                    <a:lumMod val="50000"/>
                  </a:schemeClr>
                </a:solidFill>
              </a:rPr>
              <a:t>PS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podľa vzdelávacích štandardov </a:t>
            </a:r>
            <a:r>
              <a:rPr lang="sk-SK" sz="2200" dirty="0" smtClean="0">
                <a:solidFill>
                  <a:schemeClr val="accent2">
                    <a:lumMod val="50000"/>
                  </a:schemeClr>
                </a:solidFill>
              </a:rPr>
              <a:t>školského vzdelávacieho programu vzdelávania </a:t>
            </a:r>
            <a:r>
              <a:rPr lang="sk-SK" sz="2200" dirty="0">
                <a:solidFill>
                  <a:schemeClr val="accent2">
                    <a:lumMod val="50000"/>
                  </a:schemeClr>
                </a:solidFill>
              </a:rPr>
              <a:t>v ZŠ</a:t>
            </a:r>
          </a:p>
        </p:txBody>
      </p:sp>
    </p:spTree>
    <p:extLst>
      <p:ext uri="{BB962C8B-B14F-4D97-AF65-F5344CB8AC3E}">
        <p14:creationId xmlns:p14="http://schemas.microsoft.com/office/powerpoint/2010/main" val="302749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7956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Podmienky a kritériá prijímacieho konania</a:t>
            </a:r>
            <a:r>
              <a:rPr lang="sk-SK" dirty="0"/>
              <a:t/>
            </a:r>
            <a:br>
              <a:rPr lang="sk-SK" dirty="0"/>
            </a:b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SŠ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zverejnia najneskôr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do 28. 2. 2023</a:t>
            </a:r>
            <a:r>
              <a:rPr lang="sk-SK" sz="1600" dirty="0"/>
              <a:t/>
            </a:r>
            <a:br>
              <a:rPr lang="sk-SK" sz="1600" dirty="0"/>
            </a:br>
            <a:endParaRPr lang="sk-SK" sz="1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860143"/>
            <a:ext cx="8596668" cy="4615472"/>
          </a:xfrm>
        </p:spPr>
        <p:txBody>
          <a:bodyPr>
            <a:normAutofit/>
          </a:bodyPr>
          <a:lstStyle/>
          <a:p>
            <a:pPr lvl="0"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b="1" dirty="0" smtClean="0">
                <a:solidFill>
                  <a:schemeClr val="accent1">
                    <a:lumMod val="50000"/>
                  </a:schemeClr>
                </a:solidFill>
              </a:rPr>
              <a:t>upravené </a:t>
            </a: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podmienky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 pre žiakov so zdravotným </a:t>
            </a:r>
            <a:r>
              <a:rPr lang="sk-SK" sz="2000" dirty="0" smtClean="0">
                <a:solidFill>
                  <a:schemeClr val="accent1">
                    <a:lumMod val="50000"/>
                  </a:schemeClr>
                </a:solidFill>
              </a:rPr>
              <a:t>znevýhodnením, resp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. so ŠVVP; </a:t>
            </a:r>
            <a:endParaRPr lang="sk-SK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dirty="0" smtClean="0">
                <a:solidFill>
                  <a:schemeClr val="accent1">
                    <a:lumMod val="50000"/>
                  </a:schemeClr>
                </a:solidFill>
              </a:rPr>
              <a:t>podmienkou 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prijatia uchádzača na vzdelávanie je, že uchádzač </a:t>
            </a: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nie je žiakom inej strednej školy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 - § 62 ods. 12 školského zákona </a:t>
            </a:r>
          </a:p>
          <a:p>
            <a:pPr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dirty="0" smtClean="0">
                <a:solidFill>
                  <a:schemeClr val="accent1">
                    <a:lumMod val="50000"/>
                  </a:schemeClr>
                </a:solidFill>
              </a:rPr>
              <a:t>informáciu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, či riaditeľ </a:t>
            </a:r>
            <a:r>
              <a:rPr lang="sk-SK" sz="2000" dirty="0" smtClean="0">
                <a:solidFill>
                  <a:schemeClr val="accent1">
                    <a:lumMod val="50000"/>
                  </a:schemeClr>
                </a:solidFill>
              </a:rPr>
              <a:t>SŠ 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zaradí do podmienok prijímacieho konania prijatie uchádzača </a:t>
            </a: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bez konania prijímacej skúšky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 (len na základe vyhodnotenia </a:t>
            </a:r>
            <a:r>
              <a:rPr lang="sk-SK" sz="2000" dirty="0" smtClean="0">
                <a:solidFill>
                  <a:schemeClr val="accent1">
                    <a:lumMod val="50000"/>
                  </a:schemeClr>
                </a:solidFill>
              </a:rPr>
              <a:t>kritérií alebo testovania 9) 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a to                                                                              - v zmysle § 65 ods. 4 </a:t>
            </a:r>
            <a:r>
              <a:rPr lang="sk-SK" sz="2000" dirty="0" err="1" smtClean="0">
                <a:solidFill>
                  <a:schemeClr val="accent1">
                    <a:lumMod val="50000"/>
                  </a:schemeClr>
                </a:solidFill>
              </a:rPr>
              <a:t>škols</a:t>
            </a:r>
            <a:r>
              <a:rPr lang="sk-SK" sz="20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zákona – v učebných odboroch H a F                 - </a:t>
            </a:r>
            <a:r>
              <a:rPr lang="sk-SK" sz="2000" dirty="0" smtClean="0">
                <a:solidFill>
                  <a:schemeClr val="accent1">
                    <a:lumMod val="50000"/>
                  </a:schemeClr>
                </a:solidFill>
              </a:rPr>
              <a:t> v 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zmysle § 65 ods. 5 </a:t>
            </a:r>
            <a:r>
              <a:rPr lang="sk-SK" sz="2000" dirty="0" err="1" smtClean="0">
                <a:solidFill>
                  <a:schemeClr val="accent1">
                    <a:lumMod val="50000"/>
                  </a:schemeClr>
                </a:solidFill>
              </a:rPr>
              <a:t>škols</a:t>
            </a:r>
            <a:r>
              <a:rPr lang="sk-SK" sz="20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zákona – v študijných odboroch J</a:t>
            </a:r>
            <a:r>
              <a:rPr lang="sk-SK" sz="2000" dirty="0" smtClean="0">
                <a:solidFill>
                  <a:schemeClr val="accent1">
                    <a:lumMod val="50000"/>
                  </a:schemeClr>
                </a:solidFill>
              </a:rPr>
              <a:t>, K, M</a:t>
            </a:r>
            <a:endParaRPr lang="sk-SK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v takom prípade musí riaditeľ SŠ odoslať rozhodnutie o prijatí žiaka bez prijímacej skúšky podľa ods. 4 alebo ods. 5 najneskôr </a:t>
            </a: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7 dní pred termínom konania prijímacích skúšok</a:t>
            </a:r>
            <a:r>
              <a:rPr lang="sk-SK" sz="20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sk-SK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98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7956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Podmienky a kritériá prijímacieho konania</a:t>
            </a:r>
            <a:r>
              <a:rPr lang="sk-SK" dirty="0"/>
              <a:t/>
            </a:r>
            <a:br>
              <a:rPr lang="sk-SK" dirty="0"/>
            </a:b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SŠ </a:t>
            </a:r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</a:rPr>
              <a:t>zverejnia najneskôr </a:t>
            </a:r>
            <a:r>
              <a:rPr lang="sk-SK" sz="2000" b="1" dirty="0">
                <a:solidFill>
                  <a:schemeClr val="accent2">
                    <a:lumMod val="75000"/>
                  </a:schemeClr>
                </a:solidFill>
              </a:rPr>
              <a:t>do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28. 2. 2023</a:t>
            </a:r>
            <a:r>
              <a:rPr lang="sk-SK" sz="1600" dirty="0"/>
              <a:t/>
            </a:r>
            <a:br>
              <a:rPr lang="sk-SK" sz="1600" dirty="0"/>
            </a:br>
            <a:endParaRPr lang="sk-SK" sz="1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860143"/>
            <a:ext cx="8596668" cy="43869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sk-SK" sz="2000" b="1" dirty="0" smtClean="0">
                <a:solidFill>
                  <a:schemeClr val="accent4">
                    <a:lumMod val="50000"/>
                  </a:schemeClr>
                </a:solidFill>
              </a:rPr>
              <a:t>   ! Dôležité upozornenie:</a:t>
            </a: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iaditeľ SŠ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môže, ale nemusí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 zaradiť prijatie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uchádzača bez konania prijímacej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skúšky do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podmienok prijímacieho konania, ak uchádzač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                v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externom testovaní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(testovanie 9, monitor)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dosiahol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úspešnosť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najmenej:                                                               </a:t>
            </a: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Arial" panose="020B0604020202020204" pitchFamily="34" charset="0"/>
              <a:buChar char="•"/>
            </a:pP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a)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90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%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v každom vyučovacom predmete samostatne, ak ide o prijatie do prvého ročníka vzdelávacieho programu úplného stredného všeobecného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vzdelania (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odbory J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), alebo                                                                                 </a:t>
            </a: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Arial" panose="020B0604020202020204" pitchFamily="34" charset="0"/>
              <a:buChar char="•"/>
            </a:pP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b)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80 </a:t>
            </a:r>
            <a:r>
              <a:rPr lang="sk-SK" sz="2000" b="1" dirty="0">
                <a:solidFill>
                  <a:schemeClr val="accent2">
                    <a:lumMod val="50000"/>
                  </a:schemeClr>
                </a:solidFill>
              </a:rPr>
              <a:t>%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 v každom vyučovacom predmete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samostatne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, ak ide o prijatie do prvého ročníka vzdelávacieho programu úplného stredného odborného 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vzdelania (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odbory K, M</a:t>
            </a: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).</a:t>
            </a:r>
          </a:p>
          <a:p>
            <a:pPr algn="just">
              <a:buClr>
                <a:schemeClr val="accent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sk-SK" sz="2000" dirty="0" smtClean="0">
                <a:solidFill>
                  <a:schemeClr val="accent2">
                    <a:lumMod val="50000"/>
                  </a:schemeClr>
                </a:solidFill>
              </a:rPr>
              <a:t>v kritériách musí byť táto skutočnosť jasne, explicitne vyjadrená, </a:t>
            </a:r>
            <a:r>
              <a:rPr lang="sk-SK" sz="2000" b="1" dirty="0" smtClean="0">
                <a:solidFill>
                  <a:schemeClr val="accent2">
                    <a:lumMod val="50000"/>
                  </a:schemeClr>
                </a:solidFill>
              </a:rPr>
              <a:t>nie je to automaticky</a:t>
            </a:r>
            <a:endParaRPr lang="sk-SK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9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3804</TotalTime>
  <Words>1363</Words>
  <Application>Microsoft Office PowerPoint</Application>
  <PresentationFormat>Širokouhlá</PresentationFormat>
  <Paragraphs>96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Fazeta</vt:lpstr>
      <vt:lpstr>Prijímacie konanie  na stredné školy 2023</vt:lpstr>
      <vt:lpstr>Termíny konania prijímacích skúšok na SŠ pre šk. rok 2023/2024 https://www.minedu.sk/pre-skolsky-rok-20232024/  </vt:lpstr>
      <vt:lpstr>Talentové skúšky                                           na stredných športových školách</vt:lpstr>
      <vt:lpstr>Priebeh a organizácia prijímacieho konania na SŠ 2023 https://www.youtube.com/watch?v=f9Dcepl0ez0&amp;t=4s</vt:lpstr>
      <vt:lpstr>Povinné prílohy k prihláške na SŠ</vt:lpstr>
      <vt:lpstr>Prílohy k prihláške na SŠ  </vt:lpstr>
      <vt:lpstr>Podmienky a kritériá prijímacieho konania SŠ zverejnia najneskôr do 28. 2. 2023 </vt:lpstr>
      <vt:lpstr>Podmienky a kritériá prijímacieho konania SŠ zverejnia najneskôr do 28. 2. 2023 </vt:lpstr>
      <vt:lpstr>Podmienky a kritériá prijímacieho konania SŠ zverejnia najneskôr do 28. 2. 2023 </vt:lpstr>
      <vt:lpstr>Podmienky a kritériá prijímacieho konania SŠ zverejnia najneskôr do 28. 2. 2023 </vt:lpstr>
      <vt:lpstr>Po prijímacích skúškach </vt:lpstr>
      <vt:lpstr>Po prijímacích skúškach 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Boráková Jana</dc:creator>
  <cp:lastModifiedBy>Boráková Jana</cp:lastModifiedBy>
  <cp:revision>69</cp:revision>
  <dcterms:created xsi:type="dcterms:W3CDTF">2023-01-22T16:07:10Z</dcterms:created>
  <dcterms:modified xsi:type="dcterms:W3CDTF">2023-01-26T11:50:18Z</dcterms:modified>
</cp:coreProperties>
</file>